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35"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894B2"/>
    <a:srgbClr val="505050"/>
    <a:srgbClr val="00A300"/>
    <a:srgbClr val="743063"/>
    <a:srgbClr val="FFA300"/>
    <a:srgbClr val="FF0000"/>
    <a:srgbClr val="004990"/>
    <a:srgbClr val="A7A9A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varScale="1">
        <p:scale>
          <a:sx n="77" d="100"/>
          <a:sy n="77" d="100"/>
        </p:scale>
        <p:origin x="-850" y="-77"/>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BCBF7C8D-0782-4716-AAE9-BA016F640782}" type="slidenum">
              <a:rPr lang="en-GB"/>
              <a:pPr>
                <a:defRPr/>
              </a:pPr>
              <a:t>‹#›</a:t>
            </a:fld>
            <a:endParaRPr lang="en-GB"/>
          </a:p>
        </p:txBody>
      </p:sp>
    </p:spTree>
    <p:extLst>
      <p:ext uri="{BB962C8B-B14F-4D97-AF65-F5344CB8AC3E}">
        <p14:creationId xmlns:p14="http://schemas.microsoft.com/office/powerpoint/2010/main" xmlns="" val="643930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extLst>
      <p:ext uri="{BB962C8B-B14F-4D97-AF65-F5344CB8AC3E}">
        <p14:creationId xmlns:p14="http://schemas.microsoft.com/office/powerpoint/2010/main" xmlns="" val="22069116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w="9525"/>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01552FAC-FF35-41F0-B579-1CF35C3C27C1}" type="datetimeFigureOut">
              <a:rPr lang="en-US"/>
              <a:pPr>
                <a:defRPr/>
              </a:pPr>
              <a:t>3/4/2018</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E649166E-E747-4D86-87B4-3CDDB583D2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9F636032-0E8B-44C0-AEB4-3602686F6C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FC5EF573-8C5E-4640-9FCB-FD049A9C449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67C878C2-B954-426B-99A9-C0134FB20CE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40565845-1DC9-4323-98FF-B51E0CA064B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AAD2795A-0AEB-409D-AAC7-B9B87349A8C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5260D670-B362-43E7-A594-7675AB399A0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11D77AD4-09AA-44BD-9DF0-291DDA45B1F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9218DD47-B452-4771-A625-B96301B412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7381A8B3-37CA-48C9-B357-772F205EC05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702E8FC1-ADC2-4EED-BF04-051C33EF04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BC4ACDC4-72D7-46CF-B4CC-F08C53A1459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96" r:id="rId1"/>
    <p:sldLayoutId id="2147483992" r:id="rId2"/>
    <p:sldLayoutId id="2147483997" r:id="rId3"/>
    <p:sldLayoutId id="2147483998" r:id="rId4"/>
    <p:sldLayoutId id="2147483999" r:id="rId5"/>
    <p:sldLayoutId id="2147484000" r:id="rId6"/>
    <p:sldLayoutId id="2147483993" r:id="rId7"/>
    <p:sldLayoutId id="2147484001" r:id="rId8"/>
    <p:sldLayoutId id="2147484002" r:id="rId9"/>
    <p:sldLayoutId id="2147483994" r:id="rId10"/>
    <p:sldLayoutId id="2147483995"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extLst>
              <p:ext uri="{D42A27DB-BD31-4B8C-83A1-F6EECF244321}">
                <p14:modId xmlns:p14="http://schemas.microsoft.com/office/powerpoint/2010/main" xmlns="" val="3348333332"/>
              </p:ext>
            </p:extLst>
          </p:nvPr>
        </p:nvGraphicFramePr>
        <p:xfrm>
          <a:off x="127000" y="122238"/>
          <a:ext cx="8902700" cy="945933"/>
        </p:xfrm>
        <a:graphic>
          <a:graphicData uri="http://schemas.openxmlformats.org/drawingml/2006/table">
            <a:tbl>
              <a:tblPr/>
              <a:tblGrid>
                <a:gridCol w="2981325"/>
                <a:gridCol w="1468438"/>
                <a:gridCol w="3900487"/>
                <a:gridCol w="552450"/>
              </a:tblGrid>
              <a:tr h="37782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00" marB="10800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1</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st</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2017</a:t>
                      </a:r>
                    </a:p>
                  </a:txBody>
                  <a:tcPr marL="108000" marR="108000" marT="108000" marB="10800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Lucida Sans Unicode" pitchFamily="34" charset="0"/>
                        <a:cs typeface="Arial" pitchFamily="34" charset="0"/>
                      </a:endParaRPr>
                    </a:p>
                  </a:txBody>
                  <a:tcPr marL="108000" marR="108000" marT="108000" marB="10800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Houston, TX – USA</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 Vehicle</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extLst>
              <p:ext uri="{D42A27DB-BD31-4B8C-83A1-F6EECF244321}">
                <p14:modId xmlns:p14="http://schemas.microsoft.com/office/powerpoint/2010/main" xmlns="" val="2664389702"/>
              </p:ext>
            </p:extLst>
          </p:nvPr>
        </p:nvGraphicFramePr>
        <p:xfrm>
          <a:off x="123825" y="1157288"/>
          <a:ext cx="8907463" cy="4708527"/>
        </p:xfrm>
        <a:graphic>
          <a:graphicData uri="http://schemas.openxmlformats.org/drawingml/2006/table">
            <a:tbl>
              <a:tblPr/>
              <a:tblGrid>
                <a:gridCol w="4448175"/>
                <a:gridCol w="663575"/>
                <a:gridCol w="1662113"/>
                <a:gridCol w="496887"/>
                <a:gridCol w="1636713"/>
              </a:tblGrid>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2241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kern="1200" baseline="0" dirty="0" smtClean="0">
                          <a:solidFill>
                            <a:schemeClr val="tx1"/>
                          </a:solidFill>
                          <a:latin typeface="+mn-lt"/>
                          <a:ea typeface="+mn-ea"/>
                          <a:cs typeface="+mn-cs"/>
                        </a:rPr>
                        <a:t>The accident occurred on 1/18/17.  Employee's seat belt was worn and all airbags deployed (saving employee's life).  The at-fault driver (under the influence of drugs according to the police report) crossed into employees lane and hit them head on at 65 mph.  EE lost consciousness for at least 10 minutes after impact.  The car had to be cut away from me to get EE out.  EE was transported to the ER, diagnosed with left ankle injury, multiple head/arm/leg injuries, cuts, contusions, and bruised left lung. </a:t>
                      </a: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528763">
                <a:tc rowSpan="2">
                  <a:txBody>
                    <a:bodyPr/>
                    <a:lstStyle/>
                    <a:p>
                      <a:pPr marL="228600" marR="0" lvl="0" indent="-228600" algn="l" defTabSz="914400" rtl="0" eaLnBrk="1" fontAlgn="base" latinLnBrk="0" hangingPunct="1">
                        <a:lnSpc>
                          <a:spcPct val="100000"/>
                        </a:lnSpc>
                        <a:spcBef>
                          <a:spcPct val="0"/>
                        </a:spcBef>
                        <a:spcAft>
                          <a:spcPts val="600"/>
                        </a:spcAft>
                        <a:buClrTx/>
                        <a:buSzTx/>
                        <a:buFont typeface="+mj-lt"/>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Employee was hit by the at fault driver who was determined to be under the influence of drugs. </a:t>
                      </a:r>
                    </a:p>
                    <a:p>
                      <a:pPr marL="228600" marR="0" lvl="0" indent="-2286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0" marB="90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Reminder to sales employees to be aware of their surroundings and to take caution when driving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0" marR="0" marT="0" marB="0" anchor="ctr" horzOverflow="overflow">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3127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bl>
          </a:graphicData>
        </a:graphic>
      </p:graphicFrame>
      <p:pic>
        <p:nvPicPr>
          <p:cNvPr id="9247"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8654</TotalTime>
  <Words>163</Words>
  <Application>Microsoft Office PowerPoint</Application>
  <PresentationFormat>On-screen Show (4:3)</PresentationFormat>
  <Paragraphs>10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466</cp:revision>
  <cp:lastPrinted>2003-11-04T16:53:27Z</cp:lastPrinted>
  <dcterms:created xsi:type="dcterms:W3CDTF">2004-01-23T18:06:09Z</dcterms:created>
  <dcterms:modified xsi:type="dcterms:W3CDTF">2018-03-04T17:21:28Z</dcterms:modified>
</cp:coreProperties>
</file>